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2015"/>
  </p:normalViewPr>
  <p:slideViewPr>
    <p:cSldViewPr snapToGrid="0">
      <p:cViewPr>
        <p:scale>
          <a:sx n="10" d="100"/>
          <a:sy n="10" d="100"/>
        </p:scale>
        <p:origin x="2368" y="712"/>
      </p:cViewPr>
      <p:guideLst/>
    </p:cSldViewPr>
  </p:slideViewPr>
  <p:notesTextViewPr>
    <p:cViewPr>
      <p:scale>
        <a:sx n="1" d="1"/>
        <a:sy n="1" d="1"/>
      </p:scale>
      <p:origin x="0" y="-112"/>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17.06.22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dirty="0">
                <a:solidFill>
                  <a:srgbClr val="FF0000"/>
                </a:solidFill>
                <a:latin typeface="Franklin Gothic Book" panose="020B0503020102020204" pitchFamily="34" charset="0"/>
              </a:rPr>
              <a:t>Introduction</a:t>
            </a:r>
          </a:p>
          <a:p>
            <a:r>
              <a:rPr lang="en-GB" sz="1200" dirty="0">
                <a:solidFill>
                  <a:srgbClr val="FF0000"/>
                </a:solidFill>
                <a:latin typeface="Franklin Gothic Book" panose="020B0503020102020204" pitchFamily="34" charset="0"/>
              </a:rPr>
              <a:t>*Or :</a:t>
            </a:r>
            <a:r>
              <a:rPr lang="en-GB" sz="1200" dirty="0">
                <a:latin typeface="Franklin Gothic Book" panose="020B0503020102020204" pitchFamily="34" charset="0"/>
              </a:rPr>
              <a:t>The purpose of this exploratory study was to investigate the occurrence of gender-specific traits in popular animated series by analysing the corresponding transcripts using computational techniques.</a:t>
            </a:r>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(see plots [H1a] in Fig. 2).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No sign. effects in S-scores in gender groups of the addressees were observed. No interaction effect between the factors was observed either. ANOVA model 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 role models, female and male character differ in mean S-scores. Role models show the lowest S-scores, followed by females and males (see graph [H2] in Fig. 2). No sign.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number of characters by gender differ significantly overall as well as by season, male characters being higher (</a:t>
            </a:r>
            <a:r>
              <a:rPr lang="en-GB" sz="2400" dirty="0">
                <a:latin typeface="Franklin Gothic Book" panose="020B0503020102020204" pitchFamily="34" charset="0"/>
              </a:rPr>
              <a:t>♂️ 200 ♀:  171, see also plot [H3a-B] in Fig. 2). The differences in speech prompts (spoken lines) grouped by gender are sign. between groups. Female characters speak more lines than males. When adding character roles, again all groups differ sign. from each other (see table [H3b] in Fig. 2). </a:t>
            </a:r>
            <a:r>
              <a:rPr lang="en-GB" sz="2400" dirty="0">
                <a:solidFill>
                  <a:srgbClr val="C00000"/>
                </a:solidFill>
                <a:latin typeface="Franklin Gothic Book" panose="020B0503020102020204" pitchFamily="34" charset="0"/>
              </a:rPr>
              <a:t>ANOVA Gender*gender*Questions </a:t>
            </a:r>
            <a:r>
              <a:rPr lang="en-GB" sz="2400" dirty="0" err="1">
                <a:solidFill>
                  <a:srgbClr val="C00000"/>
                </a:solidFill>
                <a:latin typeface="Franklin Gothic Book" panose="020B0503020102020204" pitchFamily="34" charset="0"/>
              </a:rPr>
              <a:t>einfügen</a:t>
            </a:r>
            <a:r>
              <a:rPr lang="en-GB" sz="2400" dirty="0">
                <a:solidFill>
                  <a:srgbClr val="C00000"/>
                </a:solidFill>
                <a:latin typeface="Franklin Gothic Book" panose="020B0503020102020204" pitchFamily="34" charset="0"/>
              </a:rPr>
              <a:t>.  </a:t>
            </a:r>
            <a:r>
              <a:rPr lang="en-GB" sz="2400" dirty="0">
                <a:latin typeface="Franklin Gothic Book" panose="020B0503020102020204" pitchFamily="34" charset="0"/>
              </a:rPr>
              <a:t>Regarding the number of questions asked as well as received by gender differ in all groups. Female characters are asking more questions and get more questions asked than males (see table [H3d] in Fig. 2). No main- or interaction-effect (</a:t>
            </a:r>
            <a:r>
              <a:rPr lang="en-GB" sz="2400" dirty="0" err="1">
                <a:latin typeface="Franklin Gothic Book" panose="020B0503020102020204" pitchFamily="34" charset="0"/>
              </a:rPr>
              <a:t>gender_from</a:t>
            </a:r>
            <a:r>
              <a:rPr lang="en-GB" sz="2400" dirty="0">
                <a:latin typeface="Franklin Gothic Book" panose="020B0503020102020204" pitchFamily="34" charset="0"/>
              </a:rPr>
              <a:t>*</a:t>
            </a:r>
            <a:r>
              <a:rPr lang="en-GB" sz="2400" dirty="0" err="1">
                <a:latin typeface="Franklin Gothic Book" panose="020B0503020102020204" pitchFamily="34" charset="0"/>
              </a:rPr>
              <a:t>gender_to</a:t>
            </a:r>
            <a:r>
              <a:rPr lang="en-GB" sz="2400" dirty="0">
                <a:latin typeface="Franklin Gothic Book" panose="020B0503020102020204" pitchFamily="34" charset="0"/>
              </a:rPr>
              <a:t>) in number of words per line were observed on S-scores (see plot [H3c]* in Fig. 2).</a:t>
            </a:r>
          </a:p>
          <a:p>
            <a:pPr algn="just">
              <a:spcAft>
                <a:spcPts val="3600"/>
              </a:spcAft>
            </a:pPr>
            <a:r>
              <a:rPr lang="en-GB" sz="2400" dirty="0">
                <a:solidFill>
                  <a:srgbClr val="C00000"/>
                </a:solidFill>
                <a:latin typeface="Franklin Gothic Book" panose="020B0503020102020204" pitchFamily="34" charset="0"/>
                <a:ea typeface="District Pro Thin" charset="0"/>
                <a:cs typeface="District Pro Thin" charset="0"/>
              </a:rPr>
              <a:t>[Overall] Mean group S-scores are negative in all subgroups (Gender, Role, Role Category)</a:t>
            </a:r>
          </a:p>
          <a:p>
            <a:pPr algn="just">
              <a:spcAft>
                <a:spcPts val="3600"/>
              </a:spcAft>
            </a:pPr>
            <a:r>
              <a:rPr lang="en-GB" sz="2400" dirty="0">
                <a:solidFill>
                  <a:srgbClr val="C00000"/>
                </a:solidFill>
                <a:latin typeface="Franklin Gothic Book" panose="020B0503020102020204" pitchFamily="34" charset="0"/>
                <a:ea typeface="District Pro Thin" charset="0"/>
                <a:cs typeface="District Pro Thin" charset="0"/>
              </a:rPr>
              <a:t>questions: </a:t>
            </a:r>
            <a:r>
              <a:rPr lang="en-GB" sz="2400" i="1" dirty="0">
                <a:solidFill>
                  <a:srgbClr val="C00000"/>
                </a:solidFill>
                <a:latin typeface="Franklin Gothic Book" panose="020B0503020102020204" pitchFamily="34" charset="0"/>
                <a:ea typeface="District Pro Thin" charset="0"/>
                <a:cs typeface="District Pro Thin" charset="0"/>
              </a:rPr>
              <a:t>differences </a:t>
            </a:r>
            <a:r>
              <a:rPr lang="en-GB" sz="2400" i="1" dirty="0">
                <a:solidFill>
                  <a:srgbClr val="C00000"/>
                </a:solidFill>
                <a:latin typeface="Franklin Gothic Book" panose="020B0503020102020204" pitchFamily="34" charset="0"/>
              </a:rPr>
              <a:t>in </a:t>
            </a:r>
            <a:r>
              <a:rPr lang="en-GB" sz="2400" i="1" dirty="0">
                <a:solidFill>
                  <a:srgbClr val="C00000"/>
                </a:solidFill>
                <a:highlight>
                  <a:srgbClr val="004481"/>
                </a:highlight>
                <a:latin typeface="Franklin Gothic Book" panose="020B0503020102020204" pitchFamily="34" charset="0"/>
              </a:rPr>
              <a:t> No. of questions received by gender </a:t>
            </a:r>
            <a:r>
              <a:rPr lang="en-GB" sz="2400" i="1" dirty="0">
                <a:solidFill>
                  <a:srgbClr val="C00000"/>
                </a:solidFill>
                <a:latin typeface="Franklin Gothic Book" panose="020B0503020102020204" pitchFamily="34" charset="0"/>
                <a:ea typeface="District Pro Thin" charset="0"/>
                <a:cs typeface="District Pro Thin" charset="0"/>
              </a:rPr>
              <a:t> </a:t>
            </a:r>
            <a:r>
              <a:rPr lang="en-GB" sz="2400" i="1" dirty="0">
                <a:solidFill>
                  <a:srgbClr val="C00000"/>
                </a:solidFill>
                <a:latin typeface="Franklin Gothic Book" panose="020B0503020102020204" pitchFamily="34" charset="0"/>
              </a:rPr>
              <a:t>and </a:t>
            </a:r>
            <a:r>
              <a:rPr lang="en-GB" sz="2400" i="1" dirty="0">
                <a:solidFill>
                  <a:srgbClr val="C00000"/>
                </a:solidFill>
                <a:highlight>
                  <a:srgbClr val="004481"/>
                </a:highlight>
                <a:latin typeface="Franklin Gothic Book" panose="020B0503020102020204" pitchFamily="34" charset="0"/>
              </a:rPr>
              <a:t> interaction </a:t>
            </a:r>
            <a:r>
              <a:rPr lang="en-GB" sz="2400" i="1" dirty="0">
                <a:solidFill>
                  <a:srgbClr val="C00000"/>
                </a:solidFill>
                <a:latin typeface="Franklin Gothic Book" panose="020B0503020102020204" pitchFamily="34" charset="0"/>
                <a:ea typeface="District Pro Thin" charset="0"/>
                <a:cs typeface="District Pro Thin" charset="0"/>
              </a:rPr>
              <a:t>;</a:t>
            </a:r>
            <a:r>
              <a:rPr lang="en-GB" sz="2400" dirty="0">
                <a:solidFill>
                  <a:srgbClr val="C00000"/>
                </a:solidFill>
                <a:latin typeface="Franklin Gothic Book" panose="020B0503020102020204" pitchFamily="34" charset="0"/>
                <a:ea typeface="District Pro Thin" charset="0"/>
                <a:cs typeface="District Pro Thin" charset="0"/>
              </a:rPr>
              <a:t> </a:t>
            </a:r>
            <a:r>
              <a:rPr lang="en-GB" sz="2400" dirty="0">
                <a:solidFill>
                  <a:srgbClr val="C00000"/>
                </a:solidFill>
                <a:latin typeface="Franklin Gothic Book" panose="020B0503020102020204" pitchFamily="34" charset="0"/>
              </a:rPr>
              <a:t>[2] study Baker, K., &amp; Raney, A. A. (2007)</a:t>
            </a:r>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20000"/>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[1], they appear on screen more often, speak more words, ask more questions and have more questions directed towards them compared to female characters [4].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related transcripts using computational manners.</a:t>
            </a:r>
            <a:r>
              <a:rPr lang="en-GB" sz="2400" dirty="0">
                <a:solidFill>
                  <a:srgbClr val="FF0000"/>
                </a:solidFill>
                <a:latin typeface="Franklin Gothic Book" panose="020B0503020102020204" pitchFamily="34" charset="0"/>
              </a:rPr>
              <a:t>*</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dirty="0">
                <a:latin typeface="Franklin Gothic Book" panose="020B0503020102020204" pitchFamily="34" charset="0"/>
              </a:rPr>
              <a:t> 6,7,8,9].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08095157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lumMod val="85000"/>
                      </a:schemeClr>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lumMod val="95000"/>
                      </a:schemeClr>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lumMod val="8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575829" y="340964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61573" y="340859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7" name="Gruppieren 116">
            <a:extLst>
              <a:ext uri="{FF2B5EF4-FFF2-40B4-BE49-F238E27FC236}">
                <a16:creationId xmlns:a16="http://schemas.microsoft.com/office/drawing/2014/main" id="{65E63D4D-4D65-C46A-7D2E-25782E0E7711}"/>
              </a:ext>
            </a:extLst>
          </p:cNvPr>
          <p:cNvGrpSpPr/>
          <p:nvPr/>
        </p:nvGrpSpPr>
        <p:grpSpPr>
          <a:xfrm>
            <a:off x="23342284" y="23861950"/>
            <a:ext cx="8792052" cy="3868690"/>
            <a:chOff x="22832457" y="24443438"/>
            <a:chExt cx="8792052" cy="3868690"/>
          </a:xfrm>
        </p:grpSpPr>
        <p:grpSp>
          <p:nvGrpSpPr>
            <p:cNvPr id="68" name="Gruppieren 67">
              <a:extLst>
                <a:ext uri="{FF2B5EF4-FFF2-40B4-BE49-F238E27FC236}">
                  <a16:creationId xmlns:a16="http://schemas.microsoft.com/office/drawing/2014/main" id="{B06C2F34-97DB-6A07-9F35-FC812C1C4832}"/>
                </a:ext>
              </a:extLst>
            </p:cNvPr>
            <p:cNvGrpSpPr/>
            <p:nvPr/>
          </p:nvGrpSpPr>
          <p:grpSpPr>
            <a:xfrm>
              <a:off x="22832457" y="24443438"/>
              <a:ext cx="8792052" cy="3868690"/>
              <a:chOff x="22832457" y="24443438"/>
              <a:chExt cx="8792052" cy="3868690"/>
            </a:xfrm>
          </p:grpSpPr>
          <p:sp>
            <p:nvSpPr>
              <p:cNvPr id="64" name="Textfeld 63">
                <a:extLst>
                  <a:ext uri="{FF2B5EF4-FFF2-40B4-BE49-F238E27FC236}">
                    <a16:creationId xmlns:a16="http://schemas.microsoft.com/office/drawing/2014/main" id="{4C0D6A5C-D253-7138-904A-C578A87A0CDD}"/>
                  </a:ext>
                </a:extLst>
              </p:cNvPr>
              <p:cNvSpPr txBox="1"/>
              <p:nvPr/>
            </p:nvSpPr>
            <p:spPr>
              <a:xfrm>
                <a:off x="23834818" y="24779905"/>
                <a:ext cx="5090124"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39" name="Rechteck 38">
                <a:extLst>
                  <a:ext uri="{FF2B5EF4-FFF2-40B4-BE49-F238E27FC236}">
                    <a16:creationId xmlns:a16="http://schemas.microsoft.com/office/drawing/2014/main" id="{FFA4FDB0-1CBD-B809-2DE4-22C1515C7412}"/>
                  </a:ext>
                </a:extLst>
              </p:cNvPr>
              <p:cNvSpPr/>
              <p:nvPr/>
            </p:nvSpPr>
            <p:spPr>
              <a:xfrm>
                <a:off x="22832457" y="24443438"/>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FCB2D1A9-BB15-C64D-DB84-140120881025}"/>
                  </a:ext>
                </a:extLst>
              </p:cNvPr>
              <p:cNvSpPr txBox="1"/>
              <p:nvPr/>
            </p:nvSpPr>
            <p:spPr>
              <a:xfrm>
                <a:off x="22860438" y="2448241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pic>
            <p:nvPicPr>
              <p:cNvPr id="45" name="Grafik 44">
                <a:extLst>
                  <a:ext uri="{FF2B5EF4-FFF2-40B4-BE49-F238E27FC236}">
                    <a16:creationId xmlns:a16="http://schemas.microsoft.com/office/drawing/2014/main" id="{0388690E-1116-F90A-CFA3-CE37D92CDA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0080" y="24883586"/>
                <a:ext cx="4888839" cy="3185893"/>
              </a:xfrm>
              <a:prstGeom prst="rect">
                <a:avLst/>
              </a:prstGeom>
            </p:spPr>
          </p:pic>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23128078" y="24867127"/>
                <a:ext cx="490943" cy="2916941"/>
              </a:xfrm>
              <a:prstGeom prst="rect">
                <a:avLst/>
              </a:prstGeom>
            </p:spPr>
          </p:pic>
          <p:pic>
            <p:nvPicPr>
              <p:cNvPr id="74" name="Grafik 73">
                <a:extLst>
                  <a:ext uri="{FF2B5EF4-FFF2-40B4-BE49-F238E27FC236}">
                    <a16:creationId xmlns:a16="http://schemas.microsoft.com/office/drawing/2014/main" id="{898F280D-DE6F-1F7E-2828-293051467492}"/>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l="34551" t="94153" r="30477" b="1529"/>
              <a:stretch/>
            </p:blipFill>
            <p:spPr>
              <a:xfrm>
                <a:off x="23903317" y="27859987"/>
                <a:ext cx="3939723" cy="316997"/>
              </a:xfrm>
              <a:prstGeom prst="rect">
                <a:avLst/>
              </a:prstGeom>
            </p:spPr>
          </p:pic>
          <p:sp>
            <p:nvSpPr>
              <p:cNvPr id="56" name="Rechteck 55">
                <a:extLst>
                  <a:ext uri="{FF2B5EF4-FFF2-40B4-BE49-F238E27FC236}">
                    <a16:creationId xmlns:a16="http://schemas.microsoft.com/office/drawing/2014/main" id="{FC84CEF3-AC58-6DA1-5100-4E0FB81761B8}"/>
                  </a:ext>
                </a:extLst>
              </p:cNvPr>
              <p:cNvSpPr/>
              <p:nvPr/>
            </p:nvSpPr>
            <p:spPr>
              <a:xfrm>
                <a:off x="23861137" y="27691861"/>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3705040" y="27611997"/>
                <a:ext cx="7919469"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multiple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273679" y="24946784"/>
              <a:ext cx="1114038"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2201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3">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18" name="Gruppieren 117">
            <a:extLst>
              <a:ext uri="{FF2B5EF4-FFF2-40B4-BE49-F238E27FC236}">
                <a16:creationId xmlns:a16="http://schemas.microsoft.com/office/drawing/2014/main" id="{956EAAB7-AB6D-95F6-ED1A-C0154C9FD953}"/>
              </a:ext>
            </a:extLst>
          </p:cNvPr>
          <p:cNvGrpSpPr/>
          <p:nvPr/>
        </p:nvGrpSpPr>
        <p:grpSpPr>
          <a:xfrm>
            <a:off x="17396867" y="26524187"/>
            <a:ext cx="8781491" cy="3868690"/>
            <a:chOff x="23283227" y="28602697"/>
            <a:chExt cx="8569743" cy="3868690"/>
          </a:xfrm>
        </p:grpSpPr>
        <p:grpSp>
          <p:nvGrpSpPr>
            <p:cNvPr id="78" name="Gruppieren 77">
              <a:extLst>
                <a:ext uri="{FF2B5EF4-FFF2-40B4-BE49-F238E27FC236}">
                  <a16:creationId xmlns:a16="http://schemas.microsoft.com/office/drawing/2014/main" id="{E9C13F2E-26F9-59A0-07B3-8618BE25CEB5}"/>
                </a:ext>
              </a:extLst>
            </p:cNvPr>
            <p:cNvGrpSpPr/>
            <p:nvPr/>
          </p:nvGrpSpPr>
          <p:grpSpPr>
            <a:xfrm>
              <a:off x="23283227" y="28602697"/>
              <a:ext cx="8569743" cy="3868690"/>
              <a:chOff x="31834402" y="18795461"/>
              <a:chExt cx="8569743" cy="3868690"/>
            </a:xfrm>
          </p:grpSpPr>
          <p:sp>
            <p:nvSpPr>
              <p:cNvPr id="86" name="Textfeld 85">
                <a:extLst>
                  <a:ext uri="{FF2B5EF4-FFF2-40B4-BE49-F238E27FC236}">
                    <a16:creationId xmlns:a16="http://schemas.microsoft.com/office/drawing/2014/main" id="{B127163A-AC7D-6354-FEFB-0DACB4627CCB}"/>
                  </a:ext>
                </a:extLst>
              </p:cNvPr>
              <p:cNvSpPr txBox="1"/>
              <p:nvPr/>
            </p:nvSpPr>
            <p:spPr>
              <a:xfrm>
                <a:off x="32373154" y="19131928"/>
                <a:ext cx="5090124"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87" name="Rechteck 86">
                <a:extLst>
                  <a:ext uri="{FF2B5EF4-FFF2-40B4-BE49-F238E27FC236}">
                    <a16:creationId xmlns:a16="http://schemas.microsoft.com/office/drawing/2014/main" id="{D668ABE0-04DF-A9DC-F4E9-FB3D2DBADBDC}"/>
                  </a:ext>
                </a:extLst>
              </p:cNvPr>
              <p:cNvSpPr/>
              <p:nvPr/>
            </p:nvSpPr>
            <p:spPr>
              <a:xfrm>
                <a:off x="31850026" y="18795461"/>
                <a:ext cx="5365404"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31834402" y="18854609"/>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75" name="Grafik 74">
                <a:extLst>
                  <a:ext uri="{FF2B5EF4-FFF2-40B4-BE49-F238E27FC236}">
                    <a16:creationId xmlns:a16="http://schemas.microsoft.com/office/drawing/2014/main" id="{B79D5F31-4CAB-5DBD-1E89-9C6DBAF5DF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156298" y="19252932"/>
                <a:ext cx="4869791" cy="3173481"/>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32399473" y="22043884"/>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31907714" y="19219150"/>
                <a:ext cx="490943"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32484676" y="21964020"/>
                <a:ext cx="7919469"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multiple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94" name="Grafik 93">
                <a:extLst>
                  <a:ext uri="{FF2B5EF4-FFF2-40B4-BE49-F238E27FC236}">
                    <a16:creationId xmlns:a16="http://schemas.microsoft.com/office/drawing/2014/main" id="{D4CCCB73-6249-0115-7C89-B6B36684A8DE}"/>
                  </a:ext>
                </a:extLst>
              </p:cNvPr>
              <p:cNvPicPr>
                <a:picLocks noChangeAspect="1"/>
              </p:cNvPicPr>
              <p:nvPr/>
            </p:nvPicPr>
            <p:blipFill rotWithShape="1">
              <a:blip r:embed="rId14">
                <a:alphaModFix/>
                <a:extLst>
                  <a:ext uri="{28A0092B-C50C-407E-A947-70E740481C1C}">
                    <a14:useLocalDpi xmlns:a14="http://schemas.microsoft.com/office/drawing/2010/main" val="0"/>
                  </a:ext>
                </a:extLst>
              </a:blip>
              <a:srcRect l="34631" t="94158" r="30435"/>
              <a:stretch/>
            </p:blipFill>
            <p:spPr>
              <a:xfrm>
                <a:off x="32764152" y="22209703"/>
                <a:ext cx="3939723" cy="429342"/>
              </a:xfrm>
              <a:prstGeom prst="rect">
                <a:avLst/>
              </a:prstGeom>
            </p:spPr>
          </p:pic>
        </p:grpSp>
        <p:grpSp>
          <p:nvGrpSpPr>
            <p:cNvPr id="128" name="Gruppieren 127">
              <a:extLst>
                <a:ext uri="{FF2B5EF4-FFF2-40B4-BE49-F238E27FC236}">
                  <a16:creationId xmlns:a16="http://schemas.microsoft.com/office/drawing/2014/main" id="{E0460720-DCC4-ED7F-D87C-E3F568CA9088}"/>
                </a:ext>
              </a:extLst>
            </p:cNvPr>
            <p:cNvGrpSpPr/>
            <p:nvPr/>
          </p:nvGrpSpPr>
          <p:grpSpPr>
            <a:xfrm>
              <a:off x="24472260" y="29079512"/>
              <a:ext cx="3327765"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5578149" y="29209334"/>
              <a:ext cx="2212446"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16508" y="30775947"/>
            <a:ext cx="6819572" cy="3059188"/>
            <a:chOff x="9442955" y="32424653"/>
            <a:chExt cx="6889473" cy="3090545"/>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90123"/>
              <a:chOff x="9512496" y="32425075"/>
              <a:chExt cx="6819932" cy="3090123"/>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6">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5">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6">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7">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38199"/>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226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8">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sp>
        <p:nvSpPr>
          <p:cNvPr id="121" name="Textfeld 120">
            <a:extLst>
              <a:ext uri="{FF2B5EF4-FFF2-40B4-BE49-F238E27FC236}">
                <a16:creationId xmlns:a16="http://schemas.microsoft.com/office/drawing/2014/main" id="{13BB153E-2844-FC29-22A1-B6634354F5CD}"/>
              </a:ext>
            </a:extLst>
          </p:cNvPr>
          <p:cNvSpPr txBox="1"/>
          <p:nvPr/>
        </p:nvSpPr>
        <p:spPr>
          <a:xfrm>
            <a:off x="34889345" y="26655002"/>
            <a:ext cx="15842131" cy="7734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Discussion &amp; Conclusion</a:t>
            </a:r>
          </a:p>
          <a:p>
            <a:pPr>
              <a:spcAft>
                <a:spcPts val="3600"/>
              </a:spcAft>
            </a:pPr>
            <a:r>
              <a:rPr lang="en-GB" sz="3000" dirty="0">
                <a:latin typeface="Franklin Gothic Book" panose="020B0503020102020204" pitchFamily="34" charset="0"/>
                <a:ea typeface="District Pro Thin" charset="0"/>
                <a:cs typeface="District Pro Thin" charset="0"/>
              </a:rPr>
              <a:t>[H1a] 2-way ANOVA –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solidFill>
                  <a:srgbClr val="FF0000"/>
                </a:solidFill>
                <a:latin typeface="Franklin Gothic Book" panose="020B0503020102020204" pitchFamily="34" charset="0"/>
              </a:rPr>
              <a:t>♀ speak with a higher sentiment than ♂️ (rein/</a:t>
            </a:r>
            <a:r>
              <a:rPr lang="en-GB" sz="3000" i="1" dirty="0" err="1">
                <a:solidFill>
                  <a:srgbClr val="FF0000"/>
                </a:solidFill>
                <a:latin typeface="Franklin Gothic Book" panose="020B0503020102020204" pitchFamily="34" charset="0"/>
              </a:rPr>
              <a:t>ja</a:t>
            </a:r>
            <a:r>
              <a:rPr lang="en-GB" sz="3000" i="1" dirty="0">
                <a:solidFill>
                  <a:srgbClr val="FF0000"/>
                </a:solidFill>
                <a:latin typeface="Franklin Gothic Book" panose="020B0503020102020204" pitchFamily="34" charset="0"/>
              </a:rPr>
              <a:t>/</a:t>
            </a:r>
            <a:r>
              <a:rPr lang="en-GB" sz="3000" i="1" dirty="0" err="1">
                <a:solidFill>
                  <a:srgbClr val="FF0000"/>
                </a:solidFill>
                <a:latin typeface="Franklin Gothic Book" panose="020B0503020102020204" pitchFamily="34" charset="0"/>
              </a:rPr>
              <a:t>nein</a:t>
            </a:r>
            <a:r>
              <a:rPr lang="en-GB" sz="3000" i="1" dirty="0">
                <a:solidFill>
                  <a:srgbClr val="FF0000"/>
                </a:solidFill>
                <a:latin typeface="Franklin Gothic Book" panose="020B0503020102020204" pitchFamily="34" charset="0"/>
              </a:rPr>
              <a:t>)</a:t>
            </a:r>
            <a:br>
              <a:rPr lang="en-GB" sz="3000" i="1" dirty="0">
                <a:latin typeface="Franklin Gothic Book" panose="020B0503020102020204" pitchFamily="34" charset="0"/>
              </a:rPr>
            </a:br>
            <a:r>
              <a:rPr lang="en-GB" sz="3000" dirty="0">
                <a:latin typeface="Franklin Gothic Book" panose="020B0503020102020204" pitchFamily="34" charset="0"/>
                <a:ea typeface="District Pro Thin" charset="0"/>
                <a:cs typeface="District Pro Thin" charset="0"/>
              </a:rPr>
              <a:t>[H1b] </a:t>
            </a:r>
            <a:r>
              <a:rPr lang="en-GB" sz="3000" dirty="0">
                <a:latin typeface="Franklin Gothic Book" panose="020B0503020102020204" pitchFamily="34" charset="0"/>
              </a:rPr>
              <a:t>4-way ANOVA (best fit) </a:t>
            </a:r>
            <a:r>
              <a:rPr lang="en-GB" sz="3000" dirty="0">
                <a:latin typeface="Franklin Gothic Book" panose="020B0503020102020204" pitchFamily="34" charset="0"/>
                <a:ea typeface="District Pro Thin" charset="0"/>
                <a:cs typeface="District Pro Thin" charset="0"/>
              </a:rPr>
              <a:t>–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role_to</a:t>
            </a:r>
            <a:r>
              <a:rPr lang="en-GB" sz="3000" dirty="0">
                <a:latin typeface="Franklin Gothic Book" panose="020B0503020102020204" pitchFamily="34" charset="0"/>
                <a:ea typeface="District Pro Thin" charset="0"/>
                <a:cs typeface="District Pro Thin" charset="0"/>
              </a:rPr>
              <a:t>:</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effects: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(above);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r>
              <a:rPr lang="en-GB" sz="3000" i="1" dirty="0">
                <a:solidFill>
                  <a:schemeClr val="bg1"/>
                </a:solidFill>
                <a:latin typeface="Franklin Gothic Book" panose="020B0503020102020204" pitchFamily="34" charset="0"/>
                <a:ea typeface="District Pro Thin" charset="0"/>
                <a:cs typeface="District Pro Thin" charset="0"/>
              </a:rPr>
              <a:t>;</a:t>
            </a:r>
            <a:endParaRPr lang="en-GB" sz="3000" i="1" dirty="0">
              <a:latin typeface="Franklin Gothic Book" panose="020B0503020102020204" pitchFamily="34" charset="0"/>
              <a:ea typeface="District Pro Thin" charset="0"/>
              <a:cs typeface="District Pro Thin" charset="0"/>
            </a:endParaRPr>
          </a:p>
          <a:p>
            <a:pPr>
              <a:spcAft>
                <a:spcPts val="3600"/>
              </a:spcAft>
            </a:pPr>
            <a:r>
              <a:rPr lang="en-GB" sz="3000" dirty="0">
                <a:latin typeface="Franklin Gothic Book" panose="020B0503020102020204" pitchFamily="34" charset="0"/>
                <a:ea typeface="District Pro Thin" charset="0"/>
                <a:cs typeface="District Pro Thin" charset="0"/>
              </a:rPr>
              <a:t>[H2] </a:t>
            </a:r>
            <a:r>
              <a:rPr lang="en-GB" sz="3000" dirty="0">
                <a:solidFill>
                  <a:srgbClr val="FF0000"/>
                </a:solidFill>
                <a:latin typeface="Franklin Gothic Book" panose="020B0503020102020204" pitchFamily="34" charset="0"/>
                <a:ea typeface="District Pro Thin" charset="0"/>
                <a:cs typeface="District Pro Thin" charset="0"/>
              </a:rPr>
              <a:t>betweenness vs </a:t>
            </a:r>
            <a:r>
              <a:rPr lang="en-GB" sz="3000" dirty="0" err="1">
                <a:solidFill>
                  <a:srgbClr val="FF0000"/>
                </a:solidFill>
                <a:latin typeface="Franklin Gothic Book" panose="020B0503020102020204" pitchFamily="34" charset="0"/>
                <a:ea typeface="District Pro Thin" charset="0"/>
                <a:cs typeface="District Pro Thin" charset="0"/>
              </a:rPr>
              <a:t>gender_from</a:t>
            </a:r>
            <a:r>
              <a:rPr lang="en-GB" sz="3000" dirty="0">
                <a:solidFill>
                  <a:srgbClr val="FF0000"/>
                </a:solidFill>
                <a:latin typeface="Franklin Gothic Book" panose="020B0503020102020204" pitchFamily="34" charset="0"/>
                <a:ea typeface="District Pro Thin" charset="0"/>
                <a:cs typeface="District Pro Thin" charset="0"/>
              </a:rPr>
              <a:t>/</a:t>
            </a:r>
            <a:r>
              <a:rPr lang="en-GB" sz="3000" dirty="0" err="1">
                <a:solidFill>
                  <a:srgbClr val="FF0000"/>
                </a:solidFill>
                <a:latin typeface="Franklin Gothic Book" panose="020B0503020102020204" pitchFamily="34" charset="0"/>
                <a:ea typeface="District Pro Thin" charset="0"/>
                <a:cs typeface="District Pro Thin" charset="0"/>
              </a:rPr>
              <a:t>gender_to</a:t>
            </a:r>
            <a:r>
              <a:rPr lang="en-GB" sz="30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000" dirty="0">
                <a:latin typeface="Franklin Gothic Book" panose="020B0503020102020204" pitchFamily="34" charset="0"/>
                <a:ea typeface="District Pro Thin" charset="0"/>
                <a:cs typeface="District Pro Thin" charset="0"/>
              </a:rPr>
              <a:t>[H3] characters: </a:t>
            </a:r>
            <a:r>
              <a:rPr lang="en-GB" sz="3000" i="1" dirty="0">
                <a:latin typeface="Franklin Gothic Book" panose="020B0503020102020204" pitchFamily="34" charset="0"/>
                <a:ea typeface="District Pro Thin" charset="0"/>
                <a:cs typeface="District Pro Thin" charset="0"/>
              </a:rPr>
              <a:t>differences in characters by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3000" i="1" dirty="0">
                <a:latin typeface="Franklin Gothic Book" panose="020B0503020102020204" pitchFamily="34" charset="0"/>
                <a:ea typeface="District Pro Thin" charset="0"/>
                <a:cs typeface="District Pro Thin" charset="0"/>
              </a:rPr>
              <a:t>as well as by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3000" i="1"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 200 ♀:  171</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speech prompts: </a:t>
            </a:r>
            <a:r>
              <a:rPr lang="en-GB" sz="3000" i="1" dirty="0">
                <a:latin typeface="Franklin Gothic Book" panose="020B0503020102020204" pitchFamily="34" charset="0"/>
                <a:ea typeface="District Pro Thin" charset="0"/>
                <a:cs typeface="District Pro Thin" charset="0"/>
              </a:rPr>
              <a:t>differences in spoken lines</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000" i="1" dirty="0">
                <a:solidFill>
                  <a:schemeClr val="bg1"/>
                </a:solidFill>
                <a:latin typeface="Franklin Gothic Book" panose="020B0503020102020204" pitchFamily="34" charset="0"/>
                <a:ea typeface="District Pro Thin" charset="0"/>
                <a:cs typeface="District Pro Thin" charset="0"/>
              </a:rPr>
              <a:t>;</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000" i="1"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questions: </a:t>
            </a:r>
            <a:r>
              <a:rPr lang="en-GB" sz="3000" i="1" dirty="0">
                <a:latin typeface="Franklin Gothic Book" panose="020B0503020102020204" pitchFamily="34" charset="0"/>
                <a:ea typeface="District Pro Thin" charset="0"/>
                <a:cs typeface="District Pro Thin" charset="0"/>
              </a:rPr>
              <a:t>differences </a:t>
            </a:r>
            <a:r>
              <a:rPr lang="en-GB" sz="3000" i="1" dirty="0">
                <a:latin typeface="Franklin Gothic Book" panose="020B0503020102020204" pitchFamily="34" charset="0"/>
              </a:rPr>
              <a:t>in </a:t>
            </a:r>
            <a:r>
              <a:rPr lang="en-GB" sz="3000" i="1" dirty="0">
                <a:solidFill>
                  <a:schemeClr val="bg1"/>
                </a:solidFill>
                <a:highlight>
                  <a:srgbClr val="004481"/>
                </a:highlight>
                <a:latin typeface="Franklin Gothic Book" panose="020B0503020102020204" pitchFamily="34" charset="0"/>
              </a:rPr>
              <a:t> No. of questions received by gender </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and </a:t>
            </a:r>
            <a:r>
              <a:rPr lang="en-GB" sz="3000" i="1" dirty="0">
                <a:solidFill>
                  <a:schemeClr val="bg1"/>
                </a:solidFill>
                <a:highlight>
                  <a:srgbClr val="004481"/>
                </a:highlight>
                <a:latin typeface="Franklin Gothic Book" panose="020B0503020102020204" pitchFamily="34" charset="0"/>
              </a:rPr>
              <a:t> interaction </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word count per line: </a:t>
            </a:r>
            <a:r>
              <a:rPr lang="en-GB" sz="3000" i="1" dirty="0">
                <a:latin typeface="Franklin Gothic Book" panose="020B0503020102020204" pitchFamily="34" charset="0"/>
                <a:ea typeface="District Pro Thin" charset="0"/>
                <a:cs typeface="District Pro Thin" charset="0"/>
              </a:rPr>
              <a:t>no sign. differences in gender; </a:t>
            </a:r>
            <a:r>
              <a:rPr lang="en-GB" sz="3000" i="1" dirty="0" err="1">
                <a:latin typeface="Franklin Gothic Book" panose="020B0503020102020204" pitchFamily="34" charset="0"/>
                <a:ea typeface="District Pro Thin" charset="0"/>
                <a:cs typeface="District Pro Thin" charset="0"/>
              </a:rPr>
              <a:t>gender_from</a:t>
            </a:r>
            <a:r>
              <a:rPr lang="en-GB" sz="3000" i="1" dirty="0">
                <a:latin typeface="Franklin Gothic Book" panose="020B0503020102020204" pitchFamily="34" charset="0"/>
                <a:ea typeface="District Pro Thin" charset="0"/>
                <a:cs typeface="District Pro Thin" charset="0"/>
              </a:rPr>
              <a:t>; </a:t>
            </a:r>
            <a:r>
              <a:rPr lang="en-GB" sz="3000" i="1" dirty="0" err="1">
                <a:latin typeface="Franklin Gothic Book" panose="020B0503020102020204" pitchFamily="34" charset="0"/>
                <a:ea typeface="District Pro Thin" charset="0"/>
                <a:cs typeface="District Pro Thin" charset="0"/>
              </a:rPr>
              <a:t>gender_to</a:t>
            </a:r>
            <a:r>
              <a:rPr lang="en-GB" sz="3000" i="1" dirty="0">
                <a:latin typeface="Franklin Gothic Book" panose="020B0503020102020204" pitchFamily="34" charset="0"/>
                <a:ea typeface="District Pro Thin" charset="0"/>
                <a:cs typeface="District Pro Thin" charset="0"/>
              </a:rPr>
              <a:t>;</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solidFill>
                  <a:schemeClr val="bg1"/>
                </a:solidFill>
                <a:latin typeface="Franklin Gothic Book" panose="020B0503020102020204" pitchFamily="34" charset="0"/>
                <a:ea typeface="District Pro Thin" charset="0"/>
                <a:cs typeface="District Pro Thin" charset="0"/>
              </a:rPr>
            </a:br>
            <a:r>
              <a:rPr lang="en-GB" sz="3000"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500" dirty="0">
                <a:solidFill>
                  <a:srgbClr val="FF0000"/>
                </a:solidFill>
                <a:latin typeface="Franklin Gothic Book" panose="020B0503020102020204" pitchFamily="34" charset="0"/>
              </a:rPr>
              <a:t>[2] study Baker, K., &amp; Raney, A. A. (2007) </a:t>
            </a:r>
          </a:p>
        </p:txBody>
      </p:sp>
      <p:grpSp>
        <p:nvGrpSpPr>
          <p:cNvPr id="26" name="Gruppieren 25">
            <a:extLst>
              <a:ext uri="{FF2B5EF4-FFF2-40B4-BE49-F238E27FC236}">
                <a16:creationId xmlns:a16="http://schemas.microsoft.com/office/drawing/2014/main" id="{34F56E77-EDA2-2888-C0F6-03F52E7C3BD6}"/>
              </a:ext>
            </a:extLst>
          </p:cNvPr>
          <p:cNvGrpSpPr/>
          <p:nvPr/>
        </p:nvGrpSpPr>
        <p:grpSpPr>
          <a:xfrm>
            <a:off x="23351785" y="281261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42" name="Tabelle 141">
            <a:extLst>
              <a:ext uri="{FF2B5EF4-FFF2-40B4-BE49-F238E27FC236}">
                <a16:creationId xmlns:a16="http://schemas.microsoft.com/office/drawing/2014/main" id="{C7571B34-51AB-C186-B32C-92BE75C3968A}"/>
              </a:ext>
            </a:extLst>
          </p:cNvPr>
          <p:cNvGraphicFramePr>
            <a:graphicFrameLocks noGrp="1"/>
          </p:cNvGraphicFramePr>
          <p:nvPr>
            <p:extLst>
              <p:ext uri="{D42A27DB-BD31-4B8C-83A1-F6EECF244321}">
                <p14:modId xmlns:p14="http://schemas.microsoft.com/office/powerpoint/2010/main" val="1031771897"/>
              </p:ext>
            </p:extLst>
          </p:nvPr>
        </p:nvGraphicFramePr>
        <p:xfrm>
          <a:off x="32646379" y="17631507"/>
          <a:ext cx="25010774" cy="7234362"/>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gridCol w="9980415">
                  <a:extLst>
                    <a:ext uri="{9D8B030D-6E8A-4147-A177-3AD203B41FA5}">
                      <a16:colId xmlns:a16="http://schemas.microsoft.com/office/drawing/2014/main" val="2471419358"/>
                    </a:ext>
                  </a:extLst>
                </a:gridCol>
              </a:tblGrid>
              <a:tr h="699279">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Results</a:t>
                      </a: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748197">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 of characters expressions depending on their gender as well as that of the </a:t>
                      </a:r>
                      <a:r>
                        <a:rPr lang="en-GB" sz="2400" b="0" i="0" noProof="0" dirty="0">
                          <a:solidFill>
                            <a:schemeClr val="tx1"/>
                          </a:solidFill>
                          <a:effectLst/>
                          <a:latin typeface="Franklin Gothic Book" panose="020B0503020102020204" pitchFamily="34" charset="0"/>
                        </a:rPr>
                        <a:t>recipient</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solidFill>
                      <a:schemeClr val="bg1">
                        <a:lumMod val="85000"/>
                      </a:schemeClr>
                    </a:solidFill>
                  </a:tcPr>
                </a:tc>
                <a:tc>
                  <a:txBody>
                    <a:bodyPr/>
                    <a:lstStyle/>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two-way ANOVA: </a:t>
                      </a:r>
                      <a:r>
                        <a:rPr lang="en-GB" sz="2400" i="1" dirty="0">
                          <a:latin typeface="Franklin Gothic Book" panose="020B0503020102020204" pitchFamily="34" charset="0"/>
                          <a:ea typeface="District Pro Thin" charset="0"/>
                          <a:cs typeface="District Pro Thin" charset="0"/>
                        </a:rPr>
                        <a:t>main effect:</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four-way ANOVA: </a:t>
                      </a:r>
                      <a:r>
                        <a:rPr lang="en-GB" sz="2400" i="1" dirty="0">
                          <a:latin typeface="Franklin Gothic Book" panose="020B0503020102020204" pitchFamily="34" charset="0"/>
                          <a:ea typeface="District Pro Thin" charset="0"/>
                          <a:cs typeface="District Pro Thin" charset="0"/>
                        </a:rPr>
                        <a:t>main effects: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(above); </a:t>
                      </a:r>
                    </a:p>
                    <a:p>
                      <a:pPr algn="l"/>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85000"/>
                      </a:schemeClr>
                    </a:solidFill>
                  </a:tcPr>
                </a:tc>
                <a:extLst>
                  <a:ext uri="{0D108BD9-81ED-4DB2-BD59-A6C34878D82A}">
                    <a16:rowId xmlns:a16="http://schemas.microsoft.com/office/drawing/2014/main" val="641813179"/>
                  </a:ext>
                </a:extLst>
              </a:tr>
              <a:tr h="1495046">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solidFill>
                      <a:schemeClr val="bg1">
                        <a:lumMod val="9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3-way ANOVA : </a:t>
                      </a:r>
                      <a:r>
                        <a:rPr lang="en-GB" sz="2400" i="1" dirty="0">
                          <a:latin typeface="Franklin Gothic Book" panose="020B0503020102020204" pitchFamily="34" charset="0"/>
                          <a:ea typeface="District Pro Thin" charset="0"/>
                          <a:cs typeface="District Pro Thin" charset="0"/>
                        </a:rPr>
                        <a:t>main effect: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from</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all group differ sign. (s. [H2] in Fig. 2</a:t>
                      </a:r>
                      <a:endParaRPr lang="en-GB" sz="2400" b="0" i="0" kern="120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95000"/>
                      </a:schemeClr>
                    </a:solidFill>
                  </a:tcPr>
                </a:tc>
                <a:extLst>
                  <a:ext uri="{0D108BD9-81ED-4DB2-BD59-A6C34878D82A}">
                    <a16:rowId xmlns:a16="http://schemas.microsoft.com/office/drawing/2014/main" val="3149593443"/>
                  </a:ext>
                </a:extLst>
              </a:tr>
              <a:tr h="3146755">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recipient:</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solidFill>
                      <a:schemeClr val="bg1">
                        <a:lumMod val="8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characters: </a:t>
                      </a:r>
                      <a:r>
                        <a:rPr lang="en-GB" sz="2400" i="1" dirty="0">
                          <a:latin typeface="Franklin Gothic Book" panose="020B0503020102020204" pitchFamily="34" charset="0"/>
                          <a:ea typeface="District Pro Thin" charset="0"/>
                          <a:cs typeface="District Pro Thin" charset="0"/>
                        </a:rPr>
                        <a:t>differences in characters by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2400" i="1" dirty="0">
                          <a:latin typeface="Franklin Gothic Book" panose="020B0503020102020204" pitchFamily="34" charset="0"/>
                          <a:ea typeface="District Pro Thin" charset="0"/>
                          <a:cs typeface="District Pro Thin" charset="0"/>
                        </a:rPr>
                        <a:t>as well as by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2400" i="1" dirty="0">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 200 ♀:  171</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speech prompts: </a:t>
                      </a:r>
                      <a:r>
                        <a:rPr lang="en-GB" sz="2400" i="1" dirty="0">
                          <a:latin typeface="Franklin Gothic Book" panose="020B0503020102020204" pitchFamily="34" charset="0"/>
                          <a:ea typeface="District Pro Thin" charset="0"/>
                          <a:cs typeface="District Pro Thin" charset="0"/>
                        </a:rPr>
                        <a:t>differences in spoken lines</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2400" i="1" dirty="0">
                          <a:solidFill>
                            <a:schemeClr val="bg1"/>
                          </a:solidFill>
                          <a:latin typeface="Franklin Gothic Book" panose="020B0503020102020204" pitchFamily="34" charset="0"/>
                          <a:ea typeface="District Pro Thin" charset="0"/>
                          <a:cs typeface="District Pro Thin" charset="0"/>
                        </a:rPr>
                        <a:t>;</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2400" i="1"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questions: </a:t>
                      </a:r>
                      <a:r>
                        <a:rPr lang="en-GB" sz="2400" i="1" dirty="0">
                          <a:latin typeface="Franklin Gothic Book" panose="020B0503020102020204" pitchFamily="34" charset="0"/>
                          <a:ea typeface="District Pro Thin" charset="0"/>
                          <a:cs typeface="District Pro Thin" charset="0"/>
                        </a:rPr>
                        <a:t>differences </a:t>
                      </a:r>
                      <a:r>
                        <a:rPr lang="en-GB" sz="2400" i="1" dirty="0">
                          <a:latin typeface="Franklin Gothic Book" panose="020B0503020102020204" pitchFamily="34" charset="0"/>
                        </a:rPr>
                        <a:t>in </a:t>
                      </a:r>
                      <a:r>
                        <a:rPr lang="en-GB" sz="2400" i="1" dirty="0">
                          <a:solidFill>
                            <a:schemeClr val="bg1"/>
                          </a:solidFill>
                          <a:highlight>
                            <a:srgbClr val="004481"/>
                          </a:highlight>
                          <a:latin typeface="Franklin Gothic Book" panose="020B0503020102020204" pitchFamily="34" charset="0"/>
                        </a:rPr>
                        <a:t> No. of questions received by gender </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and </a:t>
                      </a:r>
                      <a:r>
                        <a:rPr lang="en-GB" sz="2400" i="1" dirty="0">
                          <a:solidFill>
                            <a:schemeClr val="bg1"/>
                          </a:solidFill>
                          <a:highlight>
                            <a:srgbClr val="004481"/>
                          </a:highlight>
                          <a:latin typeface="Franklin Gothic Book" panose="020B0503020102020204" pitchFamily="34" charset="0"/>
                        </a:rPr>
                        <a:t> interaction </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        word count per line: </a:t>
                      </a:r>
                      <a:r>
                        <a:rPr lang="en-GB" sz="2400" i="1" dirty="0">
                          <a:latin typeface="Franklin Gothic Book" panose="020B0503020102020204" pitchFamily="34" charset="0"/>
                          <a:ea typeface="District Pro Thin" charset="0"/>
                          <a:cs typeface="District Pro Thin" charset="0"/>
                        </a:rPr>
                        <a:t>no sign. differences in gender; </a:t>
                      </a:r>
                      <a:r>
                        <a:rPr lang="en-GB" sz="2400" i="1" dirty="0" err="1">
                          <a:latin typeface="Franklin Gothic Book" panose="020B0503020102020204" pitchFamily="34" charset="0"/>
                          <a:ea typeface="District Pro Thin" charset="0"/>
                          <a:cs typeface="District Pro Thin" charset="0"/>
                        </a:rPr>
                        <a:t>gender_from</a:t>
                      </a:r>
                      <a:r>
                        <a:rPr lang="en-GB" sz="2400" i="1" dirty="0">
                          <a:latin typeface="Franklin Gothic Book" panose="020B0503020102020204" pitchFamily="34" charset="0"/>
                          <a:ea typeface="District Pro Thin" charset="0"/>
                          <a:cs typeface="District Pro Thin" charset="0"/>
                        </a:rPr>
                        <a:t>; </a:t>
                      </a:r>
                      <a:r>
                        <a:rPr lang="en-GB" sz="2400" i="1" dirty="0" err="1">
                          <a:latin typeface="Franklin Gothic Book" panose="020B0503020102020204" pitchFamily="34" charset="0"/>
                          <a:ea typeface="District Pro Thin" charset="0"/>
                          <a:cs typeface="District Pro Thin" charset="0"/>
                        </a:rPr>
                        <a:t>gender_to</a:t>
                      </a:r>
                      <a:r>
                        <a:rPr lang="en-GB" sz="2400" i="1" dirty="0">
                          <a:latin typeface="Franklin Gothic Book" panose="020B0503020102020204" pitchFamily="34" charset="0"/>
                          <a:ea typeface="District Pro Thin" charset="0"/>
                          <a:cs typeface="District Pro Thin" charset="0"/>
                        </a:rPr>
                        <a:t>;</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solidFill>
                            <a:schemeClr val="bg1"/>
                          </a:solidFill>
                          <a:latin typeface="Franklin Gothic Book" panose="020B0503020102020204" pitchFamily="34" charset="0"/>
                          <a:ea typeface="District Pro Thin" charset="0"/>
                          <a:cs typeface="District Pro Thin" charset="0"/>
                        </a:rPr>
                      </a:br>
                      <a:endParaRPr lang="en-GB" sz="2400" b="0" i="1" noProof="0" dirty="0">
                        <a:solidFill>
                          <a:schemeClr val="tx1"/>
                        </a:solidFill>
                        <a:effectLst/>
                        <a:latin typeface="Franklin Gothic Book" panose="020B0503020102020204" pitchFamily="34" charset="0"/>
                      </a:endParaRPr>
                    </a:p>
                  </a:txBody>
                  <a:tcPr marL="138308" marR="138308" marT="0" marB="0">
                    <a:solidFill>
                      <a:schemeClr val="bg1">
                        <a:lumMod val="85000"/>
                      </a:schemeClr>
                    </a:solidFill>
                  </a:tcPr>
                </a:tc>
                <a:extLst>
                  <a:ext uri="{0D108BD9-81ED-4DB2-BD59-A6C34878D82A}">
                    <a16:rowId xmlns:a16="http://schemas.microsoft.com/office/drawing/2014/main" val="2384943633"/>
                  </a:ext>
                </a:extLst>
              </a:tr>
            </a:tbl>
          </a:graphicData>
        </a:graphic>
      </p:graphicFrame>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604956" y="29026513"/>
            <a:ext cx="377708" cy="1293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419032" y="33347298"/>
            <a:ext cx="231645" cy="473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Limitations</a:t>
            </a:r>
          </a:p>
          <a:p>
            <a:pPr>
              <a:spcAft>
                <a:spcPts val="3600"/>
              </a:spcAft>
            </a:pPr>
            <a:r>
              <a:rPr lang="en-GB" sz="2400" dirty="0">
                <a:solidFill>
                  <a:srgbClr val="FF0000"/>
                </a:solidFill>
                <a:latin typeface="Franklin Gothic Book" panose="020B0503020102020204" pitchFamily="34" charset="0"/>
              </a:rPr>
              <a:t>text</a:t>
            </a:r>
          </a:p>
        </p:txBody>
      </p:sp>
      <p:sp>
        <p:nvSpPr>
          <p:cNvPr id="41" name="Textfeld 40">
            <a:extLst>
              <a:ext uri="{FF2B5EF4-FFF2-40B4-BE49-F238E27FC236}">
                <a16:creationId xmlns:a16="http://schemas.microsoft.com/office/drawing/2014/main" id="{8E1753A5-8EE8-6CC4-CA03-528CE53CFDED}"/>
              </a:ext>
            </a:extLst>
          </p:cNvPr>
          <p:cNvSpPr txBox="1"/>
          <p:nvPr/>
        </p:nvSpPr>
        <p:spPr>
          <a:xfrm>
            <a:off x="9067800" y="38823557"/>
            <a:ext cx="21667571" cy="1785104"/>
          </a:xfrm>
          <a:prstGeom prst="rect">
            <a:avLst/>
          </a:prstGeom>
          <a:noFill/>
        </p:spPr>
        <p:txBody>
          <a:bodyPr wrap="square" numCol="2" spcCol="1080000" rtlCol="0">
            <a:spAutoFit/>
          </a:bodyPr>
          <a:lstStyle/>
          <a:p>
            <a:r>
              <a:rPr lang="en-GB" sz="1000" dirty="0"/>
              <a:t>[1] Aubrey, J. S., &amp; Harrison, K. (2004). The Gender-Role Content of Children's </a:t>
            </a:r>
            <a:r>
              <a:rPr lang="en-GB" sz="1000" dirty="0" err="1"/>
              <a:t>Favorite</a:t>
            </a:r>
            <a:r>
              <a:rPr lang="en-GB" sz="1000" dirty="0"/>
              <a:t> Television Programs and Its Links to Their Gender-Related Perceptions. Media Psychology, 6(2), 111–146. </a:t>
            </a:r>
            <a:br>
              <a:rPr lang="de-AT" sz="1000" dirty="0"/>
            </a:br>
            <a:r>
              <a:rPr lang="en-GB" sz="1000" dirty="0"/>
              <a:t>[2] Baker, K., &amp; Raney, A. A. (2007). Equally super?: Gender-role stereotyping of superheroes in children’s animated programs. Mass Communication &amp; Society, 10(1), 25-41. DOI: </a:t>
            </a:r>
          </a:p>
          <a:p>
            <a:r>
              <a:rPr lang="en-GB" sz="1000" dirty="0"/>
              <a:t>[3] Bandura, A. (1965). Influence of models' reinforcement contingencies on the acquisition of imitative responses. Journal of Personality and Social Psychology, 1(6), 589–595. </a:t>
            </a:r>
            <a:br>
              <a:rPr lang="de-AT" sz="1000" dirty="0"/>
            </a:br>
            <a:r>
              <a:rPr lang="en-GB" sz="1000" dirty="0"/>
              <a:t>[4] Biddle, A. M. (2017). Gender Stereotypes within TV shows for </a:t>
            </a:r>
            <a:r>
              <a:rPr lang="en-GB" sz="1000" dirty="0" err="1"/>
              <a:t>Preschoolers</a:t>
            </a:r>
            <a:r>
              <a:rPr lang="en-GB" sz="1000" dirty="0"/>
              <a:t> and their Effects on Children's Stereotypes, ProQuest Dissertations Publishing.</a:t>
            </a:r>
            <a:br>
              <a:rPr lang="de-AT" sz="1000" dirty="0"/>
            </a:br>
            <a:r>
              <a:rPr lang="de-AT" sz="1000" dirty="0"/>
              <a:t>[</a:t>
            </a:r>
            <a:r>
              <a:rPr lang="en-GB" sz="1000" dirty="0"/>
              <a:t>5] Bussey, K., &amp; Bandura, A. (1999). Social cognitive theory of gender development and</a:t>
            </a:r>
            <a:br>
              <a:rPr lang="en-GB" sz="1000" dirty="0"/>
            </a:br>
            <a:r>
              <a:rPr lang="en-GB" sz="1000" dirty="0"/>
              <a:t>differentiation. Psychological Review, 106, 676-713.</a:t>
            </a:r>
          </a:p>
          <a:p>
            <a:endParaRPr lang="en-GB" sz="1000" dirty="0"/>
          </a:p>
          <a:p>
            <a:endParaRPr lang="en-GB" sz="1000" dirty="0"/>
          </a:p>
          <a:p>
            <a:endParaRPr lang="en-GB" sz="1000" dirty="0"/>
          </a:p>
          <a:p>
            <a:endParaRPr lang="en-GB" sz="1000" dirty="0"/>
          </a:p>
          <a:p>
            <a:endParaRPr lang="en-GB" sz="1000" dirty="0"/>
          </a:p>
          <a:p>
            <a:r>
              <a:rPr lang="en-GB" sz="1000" dirty="0"/>
              <a:t>[6] Wiseman B., </a:t>
            </a:r>
            <a:r>
              <a:rPr lang="en-GB" sz="1000" dirty="0" err="1"/>
              <a:t>Nydick</a:t>
            </a:r>
            <a:r>
              <a:rPr lang="en-GB" sz="1000" dirty="0"/>
              <a:t> St., Wisner T., Lodge F., Wang Y.-A., Ge V. (2022). </a:t>
            </a:r>
            <a:r>
              <a:rPr lang="en-GB" sz="1000" dirty="0" err="1"/>
              <a:t>sentiment.ai</a:t>
            </a:r>
            <a:r>
              <a:rPr lang="en-GB" sz="1000" dirty="0"/>
              <a:t>: Simple Sentiment Analysis Using Deep Learning. R package version 0.1.1</a:t>
            </a:r>
            <a:br>
              <a:rPr lang="en-GB" sz="1000" dirty="0"/>
            </a:br>
            <a:r>
              <a:rPr lang="en-GB" sz="1000" dirty="0"/>
              <a:t>[7] </a:t>
            </a:r>
            <a:r>
              <a:rPr lang="en-GB" sz="1000" dirty="0" err="1"/>
              <a:t>Amestoy</a:t>
            </a:r>
            <a:r>
              <a:rPr lang="en-GB" sz="1000" dirty="0"/>
              <a:t> P. R. et al (2022). </a:t>
            </a:r>
            <a:r>
              <a:rPr lang="en-GB" sz="1000" dirty="0" err="1"/>
              <a:t>igraph</a:t>
            </a:r>
            <a:r>
              <a:rPr lang="en-GB" sz="1000" dirty="0"/>
              <a:t>: Network Analysis and Visualization. R package version 1.3.2</a:t>
            </a:r>
            <a:br>
              <a:rPr lang="en-GB" sz="1000" dirty="0"/>
            </a:br>
            <a:r>
              <a:rPr lang="en-GB" sz="1000" dirty="0"/>
              <a:t>[8] Wickham H., Chang Ch., Henry L. (2022). ggplot2: Create Elegant Data Visualisations Using the Grammar of Graphics. R package version 3.3.6</a:t>
            </a:r>
            <a:br>
              <a:rPr lang="en-GB" sz="1000" dirty="0"/>
            </a:br>
            <a:r>
              <a:rPr lang="en-GB" sz="1000" dirty="0"/>
              <a:t>[9} </a:t>
            </a:r>
            <a:r>
              <a:rPr lang="en-GB" sz="1000" dirty="0" err="1"/>
              <a:t>Revelle</a:t>
            </a:r>
            <a:r>
              <a:rPr lang="en-GB" sz="1000" dirty="0"/>
              <a:t>. E. (2022). psych: Procedures for Psychological, Psychometric, and Personality Research. R package version 2.2.5</a:t>
            </a:r>
          </a:p>
          <a:p>
            <a:endParaRPr lang="de-DE" sz="1000" dirty="0">
              <a:solidFill>
                <a:schemeClr val="bg1"/>
              </a:solidFill>
              <a:latin typeface="District Pro Thin" panose="02000506040000020004" pitchFamily="50" charset="0"/>
              <a:ea typeface="Franklin Gothic Book" charset="0"/>
              <a:cs typeface="Franklin Gothic Book" charset="0"/>
            </a:endParaRP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2071</Words>
  <Application>Microsoft Macintosh PowerPoint</Application>
  <PresentationFormat>Benutzerdefiniert</PresentationFormat>
  <Paragraphs>139</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448</cp:revision>
  <dcterms:created xsi:type="dcterms:W3CDTF">2016-05-06T10:11:35Z</dcterms:created>
  <dcterms:modified xsi:type="dcterms:W3CDTF">2022-06-18T00:07:24Z</dcterms:modified>
</cp:coreProperties>
</file>